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5"/>
  </p:notesMasterIdLst>
  <p:sldIdLst>
    <p:sldId id="859" r:id="rId2"/>
    <p:sldId id="1017" r:id="rId3"/>
    <p:sldId id="1018" r:id="rId4"/>
    <p:sldId id="1038" r:id="rId5"/>
    <p:sldId id="1019" r:id="rId6"/>
    <p:sldId id="1021" r:id="rId7"/>
    <p:sldId id="1024" r:id="rId8"/>
    <p:sldId id="1026" r:id="rId9"/>
    <p:sldId id="1027" r:id="rId10"/>
    <p:sldId id="1039" r:id="rId11"/>
    <p:sldId id="1040" r:id="rId12"/>
    <p:sldId id="1041" r:id="rId13"/>
    <p:sldId id="1042" r:id="rId14"/>
    <p:sldId id="1047" r:id="rId15"/>
    <p:sldId id="1044" r:id="rId16"/>
    <p:sldId id="1045" r:id="rId17"/>
    <p:sldId id="1046" r:id="rId18"/>
    <p:sldId id="1043" r:id="rId19"/>
    <p:sldId id="1032" r:id="rId20"/>
    <p:sldId id="1034" r:id="rId21"/>
    <p:sldId id="1035" r:id="rId22"/>
    <p:sldId id="1036" r:id="rId23"/>
    <p:sldId id="1037" r:id="rId24"/>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必修 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第六单元  思辨性阅读与表达</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11</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反对党八股</a:t>
            </a:r>
            <a:r>
              <a:rPr lang="en-US" altLang="zh-CN" sz="4800" b="0" dirty="0">
                <a:solidFill>
                  <a:srgbClr val="000000"/>
                </a:solidFill>
                <a:latin typeface="宋体" panose="02010600030101010101" pitchFamily="2"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节选</a:t>
            </a:r>
            <a:r>
              <a:rPr lang="en-US" altLang="zh-CN" sz="4800" b="0" dirty="0">
                <a:solidFill>
                  <a:srgbClr val="000000"/>
                </a:solidFill>
                <a:latin typeface="宋体" panose="02010600030101010101" pitchFamily="2" charset="-122"/>
                <a:cs typeface="微软雅黑" panose="020B0503020204020204" pitchFamily="34" charset="-122"/>
              </a:rPr>
              <a:t>)</a:t>
            </a:r>
            <a:endParaRPr lang="zh-CN" altLang="en-US" sz="4800" b="0" dirty="0">
              <a:solidFill>
                <a:srgbClr val="000000"/>
              </a:solidFill>
              <a:latin typeface="宋体" panose="02010600030101010101" pitchFamily="2"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因果混乱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因果混乱一般有两种情况：一是</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因果倒置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，即选项在因果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关系上，故意把原材料中的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等；二是</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强加因果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，即把本无因果关系的两个事物硬说成有因果关系。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颠倒黑白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命题者设计选项时在</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事物的性质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方面设置干扰项，有意对阅读材料中肯定了的事物加以否定，或者对否定了的事物加以肯定。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59492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偷换概念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命题者在解释概念或转述文意时，故意</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弄错对象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，迷惑学生。如命题者暗中将两个概念的内涵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如属性、作用、发展趋势等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进行调换、改变或混淆，乍看与原文的说法一样，但仔细推敲就会发现实际上并不是一回事。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无中生有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干扰项的说法在原文中根本找不到根据，或原文中并无此意，命题者</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凭空捏造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出相似的信息作为选项以迷惑学生。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BD0043"/>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BD0043"/>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BD0043"/>
                </a:solidFill>
                <a:latin typeface="Times New Roman" panose="02020603050405020304" pitchFamily="18" charset="0"/>
                <a:ea typeface="黑体" panose="02010609060101010101" pitchFamily="49" charset="-122"/>
                <a:cs typeface="Times New Roman" panose="02020603050405020304" pitchFamily="18" charset="0"/>
              </a:rPr>
              <a:t>张冠李戴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命题者设置选项时，在</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表述对象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上设置干扰，将此事物表述成彼事物，将事物的此方面表述成彼方面。如把甲的观点、发明、创造说成是乙的。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01581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审题与答题技巧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审题技巧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注意审清题目要求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，尤其要审清是选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不符合原文意思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审定阅读区间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。有的题干明确了阅读区间，有的没有明确，这时可用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投石探波法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。投石探波法，即以题干中的关键词语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往往已用引号标明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，找到其在原文中最先出现的位置，以此为中心上下查找，确定信息区。据此可以确定答题的区间。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69867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答题技巧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坚持一个原则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信息类文本阅读考查的是学生的阅读能力、逻辑思维能力，并不要求学生全面、系统、透彻地弄懂相关的知识。因此，</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答案一定藏在原文中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，我们完全可以靠文章中提供的信息作出正确的判断和选择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5417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培养两种心态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专注。做题时要高度专注，全身心地进入阅读和解题状态，切忌心浮气躁。只有这样，才能迅速、准确地发现问题，作出判断。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仔细。虽说信息全都来自原文，但命题者往往在选项极细微处设置干扰。有的选项看似与原文不符，其实是正确的；有的选项看似与原文相符，却因做了小小的改动，反而是错误的。这就要求我们做题时千万马虎不得，要细之又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74140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掌握一个前提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先要从总体上把握全文，包括文章的主旨、思路及各段的主要内容。只有这样，我们比对信息时才不至于如同盲人摸象。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用好两种方法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做选择题，</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最基本的方法是排除法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；在此基础上，面对难度升级的题目，我们还要用好比对法。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作答信息类文本阅读的选择题，需在整体把握文意的前提下用好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三重比对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330110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比对词语</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概念</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，看选项与原文中的词语在内涵与外延上是否一致。命题者在设置选项时对原句进行改装、重组，即主要采取了</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删</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删除原文的状语、定语、补语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改变原意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漏</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只强调问题的一个方面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有意漏掉重要信息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断章取义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改</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改换词语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曲解文意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凑</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胡乱拼凑、东拉西扯、无中生有、随意组合信息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等方式设误。因此，比对的第一层应关注词语，看看选项在改造原句的过程中，删去、增添、改换了哪些词，它们是否与原文意思一致。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555059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一般而言，下面这些词语需要优先比对：一是</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指代词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它、其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，思考选项是否以偏概全、偷换概念、张冠李戴；二是</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范围词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都、所有、人人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，思考选项是否有任意扩大或缩小外延的现象；三是</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程度词、时间词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或许、大概、必定、可能、似乎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最早、后来、已经、将来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，思考选项是否混淆或然与必然、已然与未然，说法绝对等。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44907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比对关系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，看选项各分句间的逻辑关系在原文中是否有依据。抓住关联词进行分析，尤其要关注因果关系，是否有强加、倒置的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比对依据和结论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，看选项内容是否符合原文表述，推断是否成立。首先应找到选项中的原因、结论、逻辑结构，若有一项与原文不一致，即可判定选项有误。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9676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信息类阅读拓展提优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P83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342748" y="3139515"/>
            <a:ext cx="2015490" cy="370840"/>
          </a:xfrm>
          <a:prstGeom prst="rect">
            <a:avLst/>
          </a:prstGeom>
        </p:spPr>
      </p:pic>
      <p:pic>
        <p:nvPicPr>
          <p:cNvPr id="5" name="手指.EPS" descr="id:2147488661;FounderCES"/>
          <p:cNvPicPr/>
          <p:nvPr/>
        </p:nvPicPr>
        <p:blipFill>
          <a:blip r:embed="rId3"/>
          <a:stretch>
            <a:fillRect/>
          </a:stretch>
        </p:blipFill>
        <p:spPr>
          <a:xfrm>
            <a:off x="2406267" y="3202470"/>
            <a:ext cx="601648" cy="261744"/>
          </a:xfrm>
          <a:prstGeom prst="rect">
            <a:avLst/>
          </a:prstGeom>
        </p:spPr>
      </p:pic>
    </p:spTree>
    <p:extLst>
      <p:ext uri="{BB962C8B-B14F-4D97-AF65-F5344CB8AC3E}">
        <p14:creationId xmlns:p14="http://schemas.microsoft.com/office/powerpoint/2010/main" val="3842327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4685065"/>
          </a:xfrm>
        </p:spPr>
        <p:txBody>
          <a:bodyPr/>
          <a:lstStyle/>
          <a:p>
            <a:pPr hangingPunct="0">
              <a:lnSpc>
                <a:spcPct val="140000"/>
              </a:lnSpc>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名人名言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4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关于文学创作的名言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油滑是创作的大敌。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鲁迅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文章合为时而著，歌诗合为事而作。</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白居易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写作而没有目的，又不求有益于人，这在我是绝对做不到的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列夫</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托尔斯泰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一个作家必须使他的艺术给人以自然的印象，而不是矫揉造作。自然是有说服力的，而矫揉则适得其反。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亚里士多德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文学创作的技巧，首先在于研究语言，因为语言是一切著作，特别是文学作品的基本材料。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高尔基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stretch>
            <a:fillRect/>
          </a:stretch>
        </p:blipFill>
        <p:spPr>
          <a:xfrm>
            <a:off x="404966" y="4128688"/>
            <a:ext cx="1011328" cy="416916"/>
          </a:xfrm>
          <a:prstGeom prst="rect">
            <a:avLst/>
          </a:prstGeom>
        </p:spPr>
      </p:pic>
      <p:sp>
        <p:nvSpPr>
          <p:cNvPr id="2" name="内容占位符 1"/>
          <p:cNvSpPr>
            <a:spLocks noGrp="1"/>
          </p:cNvSpPr>
          <p:nvPr>
            <p:ph idx="1"/>
          </p:nvPr>
        </p:nvSpPr>
        <p:spPr>
          <a:xfrm>
            <a:off x="360854" y="1781869"/>
            <a:ext cx="11485848" cy="2862322"/>
          </a:xfrm>
        </p:spPr>
        <p:txBody>
          <a:bodyPr/>
          <a:lstStyle/>
          <a:p>
            <a:pPr hangingPunct="0">
              <a:spcAft>
                <a:spcPts val="0"/>
              </a:spcAft>
            </a:pP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成语辨析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装腔作势</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装模作样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装腔作势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：故意做作，装出某种情态。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装模作样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：故意做作，装出某种样子给人看。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两者都有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故意装出姿态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3">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4" name="21XBS1.EPS" descr="id:2147488597;FounderCES"/>
          <p:cNvPicPr/>
          <p:nvPr/>
        </p:nvPicPr>
        <p:blipFill>
          <a:blip r:embed="rId4">
            <a:clrChange>
              <a:clrFrom>
                <a:srgbClr val="FFFFFF"/>
              </a:clrFrom>
              <a:clrTo>
                <a:srgbClr val="FFFFFF">
                  <a:alpha val="0"/>
                </a:srgbClr>
              </a:clrTo>
            </a:clrChange>
          </a:blip>
          <a:stretch>
            <a:fillRect/>
          </a:stretch>
        </p:blipFill>
        <p:spPr>
          <a:xfrm>
            <a:off x="347911" y="1329398"/>
            <a:ext cx="2016224" cy="371410"/>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4454233"/>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井冈山时期毛泽东如何用活语言艺术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在领导井冈山斗争的过程中，经常使用浅显、质朴的语言做宣传工作。在遂川县工农兵政府成立之前，毛泽东要求陈正人等人起草了一份《遂川工农县政府临时政纲》，其中有三十多条内容需要毛泽东审阅。他将其中一些深奥难懂的语句改成了通俗易懂的群众语言，比如，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废除聘金聘礼，反对买卖婚姻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讨老婆不要钱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反对虐待儿童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不准大人打小孩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废除债务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改为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借了土豪的钱不要还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等。这样一改，群众一听就明白了。当时井冈山地区通行两种方言，即客家方言和江西方言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79316" y="752492"/>
            <a:ext cx="2015490" cy="388620"/>
          </a:xfrm>
          <a:prstGeom prst="rect">
            <a:avLst/>
          </a:prstGeom>
        </p:spPr>
      </p:pic>
      <p:grpSp>
        <p:nvGrpSpPr>
          <p:cNvPr id="8" name="组合 7"/>
          <p:cNvGrpSpPr/>
          <p:nvPr/>
        </p:nvGrpSpPr>
        <p:grpSpPr>
          <a:xfrm>
            <a:off x="479316" y="1248196"/>
            <a:ext cx="1211580" cy="461665"/>
            <a:chOff x="342748" y="1248196"/>
            <a:chExt cx="1211580" cy="461665"/>
          </a:xfrm>
        </p:grpSpPr>
        <p:pic>
          <p:nvPicPr>
            <p:cNvPr id="7" name="BS25.EPS" descr="id:2147488689;FounderCES"/>
            <p:cNvPicPr/>
            <p:nvPr/>
          </p:nvPicPr>
          <p:blipFill>
            <a:blip r:embed="rId3"/>
            <a:stretch>
              <a:fillRect/>
            </a:stretch>
          </p:blipFill>
          <p:spPr>
            <a:xfrm>
              <a:off x="342748" y="1277813"/>
              <a:ext cx="1211580" cy="395605"/>
            </a:xfrm>
            <a:prstGeom prst="rect">
              <a:avLst/>
            </a:prstGeom>
          </p:spPr>
        </p:pic>
        <p:sp>
          <p:nvSpPr>
            <p:cNvPr id="6" name="矩形 5"/>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2043170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毛泽东在和群众沟通的过程中，不仅请讲客家话的人做翻译，而且还主动学习江西话，一看到乡亲，就亲切地喊他们为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老表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。他入乡随俗，不耻下问，以便更好地与群众交流，拉近彼此之间的距离。毛泽东提出，要想做好群众的宣传工作，必须放下架子，看不同对象说不同的话。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语言的艺术</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沟通的艺术</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562"/>
            <a:ext cx="11485848" cy="4454233"/>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只有心中有人民，才能说话有力量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毛泽东是向人民群众学习语言的先行者，他批评道：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有些天天喊大众化的人，连三句老百姓的话都讲不来，可见他就没有下过决心跟老百姓学，实在他的意思仍是小众化。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众所周知，习近平总书记是用人民群众所熟知的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大白话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大道理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的继承者、示范者、开拓者。党的十八大以来，习近平总书记在不同场合使用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鞋子论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钉子论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总开关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打老虎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拍苍蝇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绿水青山就是金山银山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撸起袖子加油干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等脍炙人口的话语来向全党全国人民系统化阐释深刻的马克思主义和中国特色社会主义，取得了良好的效果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3" name="组合 2"/>
          <p:cNvGrpSpPr/>
          <p:nvPr/>
        </p:nvGrpSpPr>
        <p:grpSpPr>
          <a:xfrm>
            <a:off x="425428" y="827659"/>
            <a:ext cx="1211580" cy="461665"/>
            <a:chOff x="342748" y="1248196"/>
            <a:chExt cx="1211580" cy="461665"/>
          </a:xfrm>
        </p:grpSpPr>
        <p:pic>
          <p:nvPicPr>
            <p:cNvPr id="4" name="BS25.EPS" descr="id:2147488689;FounderCES"/>
            <p:cNvPicPr/>
            <p:nvPr/>
          </p:nvPicPr>
          <p:blipFill>
            <a:blip r:embed="rId2"/>
            <a:stretch>
              <a:fillRect/>
            </a:stretch>
          </p:blipFill>
          <p:spPr>
            <a:xfrm>
              <a:off x="342748" y="1277813"/>
              <a:ext cx="1211580" cy="395605"/>
            </a:xfrm>
            <a:prstGeom prst="rect">
              <a:avLst/>
            </a:prstGeom>
          </p:spPr>
        </p:pic>
        <p:sp>
          <p:nvSpPr>
            <p:cNvPr id="5" name="矩形 4"/>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spTree>
    <p:extLst>
      <p:ext uri="{BB962C8B-B14F-4D97-AF65-F5344CB8AC3E}">
        <p14:creationId xmlns:p14="http://schemas.microsoft.com/office/powerpoint/2010/main" val="36393991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lvl="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这些词句来自普通百姓非常熟悉的日常话语、传统话语、网络用语，承载着新时代中国特色社会主义的理论框架，同时被赋予当代中国马克思主义的科学内涵，已成为中国乃至全世界人民耳熟能详的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流行语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时髦话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高频词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，令人印象深刻，更易于被人接受和理解。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让我们从毛泽东《反对党八股》中汲取营养智慧，让我们的文章和话语能说出问题所在，发出时代之音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大众化语言</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流行语</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时代之音</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91617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406574" y="2538777"/>
            <a:ext cx="1296144" cy="416916"/>
          </a:xfrm>
          <a:prstGeom prst="rect">
            <a:avLst/>
          </a:prstGeom>
        </p:spPr>
      </p:pic>
      <p:pic>
        <p:nvPicPr>
          <p:cNvPr id="4" name="图片 3"/>
          <p:cNvPicPr>
            <a:picLocks noChangeAspect="1"/>
          </p:cNvPicPr>
          <p:nvPr/>
        </p:nvPicPr>
        <p:blipFill>
          <a:blip r:embed="rId2"/>
          <a:stretch>
            <a:fillRect/>
          </a:stretch>
        </p:blipFill>
        <p:spPr>
          <a:xfrm>
            <a:off x="395913" y="891302"/>
            <a:ext cx="1081728" cy="416916"/>
          </a:xfrm>
          <a:prstGeom prst="rect">
            <a:avLst/>
          </a:prstGeom>
        </p:spPr>
      </p:pic>
      <p:sp>
        <p:nvSpPr>
          <p:cNvPr id="2" name="内容占位符 1"/>
          <p:cNvSpPr>
            <a:spLocks noGrp="1"/>
          </p:cNvSpPr>
          <p:nvPr>
            <p:ph idx="1"/>
          </p:nvPr>
        </p:nvSpPr>
        <p:spPr>
          <a:xfrm>
            <a:off x="360854" y="746120"/>
            <a:ext cx="11485848" cy="2792239"/>
          </a:xfrm>
        </p:spPr>
        <p:txBody>
          <a:bodyPr/>
          <a:lstStyle/>
          <a:p>
            <a:pPr lvl="0"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装腔作势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侧重于指以某种身份、地位、架势来吓唬人或引人注意，可用于说话、文章、表演等方面；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装模作样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侧重于指虚假和不真实，含有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装样子，借以欺人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他只是在</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装腔作势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其实根本没有真本领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你可别上当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蜻蜓点水式的调研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看起来有模有样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实则是</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装模作样</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406574" y="3426714"/>
            <a:ext cx="1008112" cy="416916"/>
          </a:xfrm>
          <a:prstGeom prst="rect">
            <a:avLst/>
          </a:prstGeom>
        </p:spPr>
      </p:pic>
      <p:pic>
        <p:nvPicPr>
          <p:cNvPr id="3" name="图片 2"/>
          <p:cNvPicPr>
            <a:picLocks noChangeAspect="1"/>
          </p:cNvPicPr>
          <p:nvPr/>
        </p:nvPicPr>
        <p:blipFill>
          <a:blip r:embed="rId2"/>
          <a:stretch>
            <a:fillRect/>
          </a:stretch>
        </p:blipFill>
        <p:spPr>
          <a:xfrm>
            <a:off x="417235" y="5482396"/>
            <a:ext cx="1296144" cy="416916"/>
          </a:xfrm>
          <a:prstGeom prst="rect">
            <a:avLst/>
          </a:prstGeom>
        </p:spPr>
      </p:pic>
      <p:pic>
        <p:nvPicPr>
          <p:cNvPr id="4" name="图片 3"/>
          <p:cNvPicPr>
            <a:picLocks noChangeAspect="1"/>
          </p:cNvPicPr>
          <p:nvPr/>
        </p:nvPicPr>
        <p:blipFill>
          <a:blip r:embed="rId2"/>
          <a:stretch>
            <a:fillRect/>
          </a:stretch>
        </p:blipFill>
        <p:spPr>
          <a:xfrm>
            <a:off x="406574" y="2916235"/>
            <a:ext cx="1008112" cy="416916"/>
          </a:xfrm>
          <a:prstGeom prst="rect">
            <a:avLst/>
          </a:prstGeom>
        </p:spPr>
      </p:pic>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3AB54A"/>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3AB54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对牛弹琴</a:t>
            </a:r>
            <a:r>
              <a:rPr lang="en-US" altLang="zh-CN" b="1" dirty="0">
                <a:solidFill>
                  <a:srgbClr val="3AB54A"/>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3AB54A"/>
                </a:solidFill>
                <a:latin typeface="Times New Roman" panose="02020603050405020304" pitchFamily="18" charset="0"/>
                <a:ea typeface="宋体" panose="02010600030101010101" pitchFamily="2" charset="-122"/>
                <a:cs typeface="Times New Roman" panose="02020603050405020304" pitchFamily="18" charset="0"/>
              </a:rPr>
              <a:t>鸡同鸭讲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对牛弹琴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：比喻对不懂道理的人讲道理，对外行人说内行话。现在也用来讥笑说话的人不看对象。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鸡同鸭讲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：喻指语言不通、文化差异等原因造成的没有意义的交流。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两者都有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沟通无效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的意思。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对牛弹琴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常用于形容对不理解自己观点或无法接受自己意见的人进行沟通时的无奈和徒劳，略带有贬义，有看不起对方或认为对方无法理解自己的意思。但现在也用于自嘲或幽默地表达。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鸡同鸭讲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用于形容双方因语言、观念、文化背景等差异而产生的沟通障碍，中性词，用于客观描述现象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即境活用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你这场演讲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内容的确很精彩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遗憾的是</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对牛弹琴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我们都听不懂。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双方讲了半天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都听不懂对方在说什么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如同</a:t>
            </a:r>
            <a:r>
              <a:rPr lang="zh-CN" altLang="zh-CN" b="1" u="sng" dirty="0">
                <a:solidFill>
                  <a:srgbClr val="00A54F"/>
                </a:solidFill>
                <a:uFill>
                  <a:solidFill>
                    <a:srgbClr val="00A54F"/>
                  </a:solidFill>
                </a:uFill>
                <a:latin typeface="Times New Roman" panose="02020603050405020304" pitchFamily="18" charset="0"/>
                <a:ea typeface="楷体" panose="02010609060101010101" pitchFamily="49" charset="-122"/>
                <a:cs typeface="Times New Roman" panose="02020603050405020304" pitchFamily="18" charset="0"/>
              </a:rPr>
              <a:t>鸡同鸭讲</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05953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990581"/>
            <a:ext cx="11485848" cy="3346237"/>
          </a:xfrm>
        </p:spPr>
        <p:txBody>
          <a:bodyPr/>
          <a:lstStyle/>
          <a:p>
            <a:pPr indent="630555"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年，为了总结历史经验，肃清王明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教条主义的恶劣影响，提高全党的马列主义水平，争取抗日战争的最后胜利，党中央开展了全党的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整风运动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。其主要内容是：</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反对主观主义以整顿学风，反对宗派主义以整顿党风，反对党八股以整顿文风。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《反对党八股》是毛泽东于</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1942</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日在延安干部会上的讲话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，是继《改造我们的学习》《整顿党的作风》后又一篇重要的整风文件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相关链接.EPS" descr="id:2147488604;FounderCES"/>
          <p:cNvPicPr/>
          <p:nvPr/>
        </p:nvPicPr>
        <p:blipFill>
          <a:blip r:embed="rId2">
            <a:clrChange>
              <a:clrFrom>
                <a:srgbClr val="000000">
                  <a:alpha val="0"/>
                </a:srgbClr>
              </a:clrFrom>
              <a:clrTo>
                <a:srgbClr val="000000">
                  <a:alpha val="0"/>
                </a:srgbClr>
              </a:clrTo>
            </a:clrChange>
          </a:blip>
          <a:stretch>
            <a:fillRect/>
          </a:stretch>
        </p:blipFill>
        <p:spPr>
          <a:xfrm>
            <a:off x="479316" y="764704"/>
            <a:ext cx="2015490" cy="388620"/>
          </a:xfrm>
          <a:prstGeom prst="rect">
            <a:avLst/>
          </a:prstGeom>
        </p:spPr>
      </p:pic>
      <p:grpSp>
        <p:nvGrpSpPr>
          <p:cNvPr id="10" name="组合 9"/>
          <p:cNvGrpSpPr/>
          <p:nvPr/>
        </p:nvGrpSpPr>
        <p:grpSpPr>
          <a:xfrm>
            <a:off x="479317" y="1394670"/>
            <a:ext cx="1460162" cy="461665"/>
            <a:chOff x="345811" y="1394670"/>
            <a:chExt cx="1460162" cy="461665"/>
          </a:xfrm>
        </p:grpSpPr>
        <p:pic>
          <p:nvPicPr>
            <p:cNvPr id="4" name="BS23A.EPS" descr="id:2147488611;FounderCES"/>
            <p:cNvPicPr/>
            <p:nvPr/>
          </p:nvPicPr>
          <p:blipFill>
            <a:blip r:embed="rId3"/>
            <a:stretch>
              <a:fillRect/>
            </a:stretch>
          </p:blipFill>
          <p:spPr>
            <a:xfrm>
              <a:off x="345811" y="1412776"/>
              <a:ext cx="1460162" cy="432048"/>
            </a:xfrm>
            <a:prstGeom prst="rect">
              <a:avLst/>
            </a:prstGeom>
          </p:spPr>
        </p:pic>
        <p:sp>
          <p:nvSpPr>
            <p:cNvPr id="9" name="矩形 8"/>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3673425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2792239"/>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八　股　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八股文文体有固定格式，</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由破题、承题、起讲、入题、起股、中股、后股、束股八部分组成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目一律出自四书五经。后四个部分每部分有两股排比、对偶的文字，合起来共八股。旧时科举，八股文要用孔子、孟子的口气说话，四副对子平仄对仗，不能用风花雪月的典故亵渎圣人，每篇文章包括从起股到束股的四个部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478582" y="836712"/>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429064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algn="ct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信息类文本阅读之信息</a:t>
            </a:r>
            <a:r>
              <a:rPr lang="zh-CN"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推断</a:t>
            </a:r>
            <a:endParaRPr lang="en-US"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1968394481"/>
              </p:ext>
            </p:extLst>
          </p:nvPr>
        </p:nvGraphicFramePr>
        <p:xfrm>
          <a:off x="343711" y="2612856"/>
          <a:ext cx="11502992" cy="3840480"/>
        </p:xfrm>
        <a:graphic>
          <a:graphicData uri="http://schemas.openxmlformats.org/drawingml/2006/table">
            <a:tbl>
              <a:tblPr firstRow="1" firstCol="1" bandRow="1"/>
              <a:tblGrid>
                <a:gridCol w="1431015">
                  <a:extLst>
                    <a:ext uri="{9D8B030D-6E8A-4147-A177-3AD203B41FA5}">
                      <a16:colId xmlns:a16="http://schemas.microsoft.com/office/drawing/2014/main" val="2556028713"/>
                    </a:ext>
                  </a:extLst>
                </a:gridCol>
                <a:gridCol w="10071977">
                  <a:extLst>
                    <a:ext uri="{9D8B030D-6E8A-4147-A177-3AD203B41FA5}">
                      <a16:colId xmlns:a16="http://schemas.microsoft.com/office/drawing/2014/main" val="1365719630"/>
                    </a:ext>
                  </a:extLst>
                </a:gridCol>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学科素养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思维发展与提升</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01666722"/>
                  </a:ext>
                </a:extLst>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高考解读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581660" algn="just"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信息类文本阅读之信息推断题，具有逻辑性强、针对性强、考查面广泛的特点，是必须掌握的题型之一。这类题常以客观题为设题形式，选项内容概括性较强，观点较隐蔽，并且暗含逻辑关系，属于在原文信息概括、理解、分析基础上的逻辑推断性信息。</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025061825"/>
                  </a:ext>
                </a:extLst>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常见设</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问方式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根据材料一和材料二，下列说法正确</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不正确的一项是</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根据原文内容，下列说法正确</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不正确的一项是</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461782704"/>
                  </a:ext>
                </a:extLst>
              </a:tr>
            </a:tbl>
          </a:graphicData>
        </a:graphic>
      </p:graphicFrame>
    </p:spTree>
    <p:extLst>
      <p:ext uri="{BB962C8B-B14F-4D97-AF65-F5344CB8AC3E}">
        <p14:creationId xmlns:p14="http://schemas.microsoft.com/office/powerpoint/2010/main" val="3181492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3900235"/>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七类设题陷阱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信息推断类选择题主要考查学生处理信息的能力，设置的选项往往具有迷惑性。因此学生仅仅理清了文章思路还不够，只有掌握了命题的设错规律，才能更准确地识破选项陷阱，排除错误选项。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一般而言，</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选项设置的陷阱类型主要有</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以偏概全</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混淆时态</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因果混乱</a:t>
            </a:r>
            <a:r>
              <a:rPr lang="en-US" altLang="zh-CN" b="1" u="wavy" dirty="0" smtClean="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颠倒黑白</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偷换概念</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无中生有</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张冠李戴</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七种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。学生应掌握识破这七类陷阱的方法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Tree>
    <p:extLst>
      <p:ext uri="{BB962C8B-B14F-4D97-AF65-F5344CB8AC3E}">
        <p14:creationId xmlns:p14="http://schemas.microsoft.com/office/powerpoint/2010/main" val="1478507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以偏概全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命题者设计选项时故意增删、改动文中表示</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范围限制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程度轻重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的词语进行干扰，主要包括以部分代整体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或以整体代部分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、以个别代一般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或以一般代个别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、以特殊代普遍等，从而使学生作出错误的判断。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混淆时态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主要涉及</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已然与未然、或然与必然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指已经这样、已经成为事实，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未然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指还没有成为事实，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指有可能而不一定的。此类陷阱指命题者设计选项时故意把原文中尚未确定、发生或实现的设想与推测说成既成事实，把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必然是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，或者反之。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3624114"/>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175</TotalTime>
  <Words>2352</Words>
  <Application>Microsoft Office PowerPoint</Application>
  <PresentationFormat>自定义</PresentationFormat>
  <Paragraphs>87</Paragraphs>
  <Slides>23</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383</cp:revision>
  <dcterms:created xsi:type="dcterms:W3CDTF">2020-11-06T05:24:00Z</dcterms:created>
  <dcterms:modified xsi:type="dcterms:W3CDTF">2025-06-17T01:06:02Z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